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snapToGrid="0" snapToObjects="1">
      <p:cViewPr>
        <p:scale>
          <a:sx n="66" d="100"/>
          <a:sy n="66" d="100"/>
        </p:scale>
        <p:origin x="4747" y="3374"/>
      </p:cViewPr>
      <p:guideLst>
        <p:guide orient="horz" pos="5184"/>
        <p:guide pos="86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401387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156067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65501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68636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41C6B-BADB-594A-A612-50CE6A51B98F}"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133668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41C6B-BADB-594A-A612-50CE6A51B98F}"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86423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41C6B-BADB-594A-A612-50CE6A51B98F}" type="datetimeFigureOut">
              <a:rPr lang="en-US" smtClean="0"/>
              <a:t>7/28/2016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73496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41C6B-BADB-594A-A612-50CE6A51B98F}" type="datetimeFigureOut">
              <a:rPr lang="en-US" smtClean="0"/>
              <a:t>7/28/2016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328878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41C6B-BADB-594A-A612-50CE6A51B98F}" type="datetimeFigureOut">
              <a:rPr lang="en-US" smtClean="0"/>
              <a:t>7/28/2016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65254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41C6B-BADB-594A-A612-50CE6A51B98F}"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373944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41C6B-BADB-594A-A612-50CE6A51B98F}"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6000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6841C6B-BADB-594A-A612-50CE6A51B98F}" type="datetimeFigureOut">
              <a:rPr lang="en-US" smtClean="0"/>
              <a:t>7/28/2016</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832727A8-2E7A-EC46-9C0D-A4B78CD078EC}" type="slidenum">
              <a:rPr lang="en-US" smtClean="0"/>
              <a:t>‹#›</a:t>
            </a:fld>
            <a:endParaRPr lang="en-US"/>
          </a:p>
        </p:txBody>
      </p:sp>
    </p:spTree>
    <p:extLst>
      <p:ext uri="{BB962C8B-B14F-4D97-AF65-F5344CB8AC3E}">
        <p14:creationId xmlns:p14="http://schemas.microsoft.com/office/powerpoint/2010/main" val="2942981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accelerate.ucsf.edu/cite" TargetMode="External"/><Relationship Id="rId5" Type="http://schemas.openxmlformats.org/officeDocument/2006/relationships/image" Target="../media/image4.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1243584" y="3017520"/>
            <a:ext cx="5440680" cy="12582144"/>
          </a:xfrm>
          <a:prstGeom prst="rect">
            <a:avLst/>
          </a:prstGeom>
          <a:noFill/>
          <a:ln>
            <a:noFill/>
          </a:ln>
        </p:spPr>
        <p:txBody>
          <a:bodyPr wrap="square" lIns="0" tIns="0" rIns="0" bIns="0"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Duis autern vel eum iri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Lorem ipsum dolor sit amet consectetuer</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r>
              <a:rPr sz="1600" spc="16" dirty="0" smtClean="0">
                <a:latin typeface="Arial" charset="77"/>
                <a:ea typeface="Arial" charset="77"/>
                <a:cs typeface="Arial" charset="77"/>
              </a:rPr>
              <a:t>.</a:t>
            </a:r>
          </a:p>
        </p:txBody>
      </p:sp>
      <p:sp>
        <p:nvSpPr>
          <p:cNvPr id="5" name="TextBox 8"/>
          <p:cNvSpPr txBox="1"/>
          <p:nvPr/>
        </p:nvSpPr>
        <p:spPr>
          <a:xfrm>
            <a:off x="21049488" y="3017520"/>
            <a:ext cx="5440680" cy="7999172"/>
          </a:xfrm>
          <a:prstGeom prst="rect">
            <a:avLst/>
          </a:prstGeom>
          <a:noFill/>
          <a:ln>
            <a:noFill/>
          </a:ln>
        </p:spPr>
        <p:txBody>
          <a:bodyPr wrap="square" lIns="0" tIns="0" rIns="0" bIns="0"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Dolorete feugait nulla</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Nostrud exerci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a:lnSpc>
                <a:spcPts val="2079"/>
              </a:lnSpc>
              <a:spcAft>
                <a:spcPts val="1377"/>
              </a:spcAft>
              <a:defRPr lang="en-US"/>
            </a:pPr>
            <a:r>
              <a:rPr sz="1600" spc="16" dirty="0">
                <a:latin typeface="Arial" charset="77"/>
                <a:ea typeface="Arial" charset="77"/>
                <a:cs typeface="Arial" charset="77"/>
              </a:rPr>
              <a:t>Ut wisi enim ad minim veniam, quis nostrud exerci tation allarncorper suscipit lobortis nial ut aliquip ex </a:t>
            </a:r>
            <a:r>
              <a:rPr sz="1600" spc="16" dirty="0" err="1">
                <a:latin typeface="Arial" charset="77"/>
                <a:ea typeface="Arial" charset="77"/>
                <a:cs typeface="Arial" charset="77"/>
              </a:rPr>
              <a:t>ea</a:t>
            </a:r>
            <a:r>
              <a:rPr sz="1600" spc="16" dirty="0">
                <a:latin typeface="Arial" charset="77"/>
                <a:ea typeface="Arial" charset="77"/>
                <a:cs typeface="Arial" charset="77"/>
              </a:rPr>
              <a:t> </a:t>
            </a:r>
            <a:r>
              <a:rPr sz="1600" spc="16" dirty="0" err="1" smtClean="0">
                <a:latin typeface="Arial" charset="77"/>
                <a:ea typeface="Arial" charset="77"/>
                <a:cs typeface="Arial" charset="77"/>
              </a:rPr>
              <a:t>commodo</a:t>
            </a:r>
            <a:r>
              <a:rPr sz="1600" spc="16" dirty="0" smtClean="0">
                <a:latin typeface="Arial" charset="77"/>
                <a:ea typeface="Arial" charset="77"/>
                <a:cs typeface="Arial" charset="77"/>
              </a:rPr>
              <a:t> </a:t>
            </a:r>
            <a:r>
              <a:rPr sz="1600" spc="16" dirty="0" err="1" smtClean="0">
                <a:latin typeface="Arial" charset="77"/>
                <a:ea typeface="Arial" charset="77"/>
                <a:cs typeface="Arial" charset="77"/>
              </a:rPr>
              <a:t>consequat</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6" name="TextBox 9"/>
          <p:cNvSpPr txBox="1"/>
          <p:nvPr/>
        </p:nvSpPr>
        <p:spPr>
          <a:xfrm>
            <a:off x="7845552" y="3017520"/>
            <a:ext cx="5440680" cy="12582144"/>
          </a:xfrm>
          <a:prstGeom prst="rect">
            <a:avLst/>
          </a:prstGeom>
          <a:noFill/>
          <a:ln>
            <a:noFill/>
          </a:ln>
        </p:spPr>
        <p:txBody>
          <a:bodyPr wrap="square" lIns="0" tIns="0" rIns="0" bIns="0" anchor="t"/>
          <a:lstStyle/>
          <a:p>
            <a:pPr marL="176259" indent="-201439">
              <a:lnSpc>
                <a:spcPts val="2079"/>
              </a:lnSpc>
              <a:spcAft>
                <a:spcPts val="1377"/>
              </a:spcAft>
              <a:buFont typeface="Arial"/>
              <a:buChar char="•"/>
              <a:defRPr lang="en-US"/>
            </a:pPr>
            <a:r>
              <a:rPr lang="en-US" sz="1600" spc="16" dirty="0" err="1">
                <a:latin typeface="Arial" charset="77"/>
                <a:ea typeface="Arial" charset="77"/>
                <a:cs typeface="Arial" charset="77"/>
              </a:rPr>
              <a:t>Ut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wisi</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enim</a:t>
            </a:r>
            <a:r>
              <a:rPr lang="en-US" sz="1600" spc="16" dirty="0">
                <a:latin typeface="Arial" charset="77"/>
                <a:ea typeface="Arial" charset="77"/>
                <a:cs typeface="Arial" charset="77"/>
              </a:rPr>
              <a:t> ad minim </a:t>
            </a:r>
            <a:r>
              <a:rPr lang="en-US" sz="1600" spc="16" dirty="0" err="1">
                <a:latin typeface="Arial" charset="77"/>
                <a:ea typeface="Arial" charset="77"/>
                <a:cs typeface="Arial" charset="77"/>
              </a:rPr>
              <a:t>veniam</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quis</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nostrud</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exerci</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tation</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allarncorper</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suscipit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lobortis</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nial</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ut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aliquip</a:t>
            </a:r>
            <a:r>
              <a:rPr lang="en-US" sz="1600" spc="16" dirty="0">
                <a:latin typeface="Arial" charset="77"/>
                <a:ea typeface="Arial" charset="77"/>
                <a:cs typeface="Arial" charset="77"/>
              </a:rPr>
              <a:t> ex </a:t>
            </a:r>
            <a:r>
              <a:rPr lang="en-US" sz="1600" spc="16" dirty="0" err="1">
                <a:latin typeface="Arial" charset="77"/>
                <a:ea typeface="Arial" charset="77"/>
                <a:cs typeface="Arial" charset="77"/>
              </a:rPr>
              <a:t>ea</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commodo</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consequat</a:t>
            </a:r>
            <a:r>
              <a:rPr lang="en-US" sz="1600" spc="16" dirty="0">
                <a:latin typeface="Arial" charset="77"/>
                <a:ea typeface="Arial" charset="77"/>
                <a:cs typeface="Arial" charset="77"/>
              </a:rPr>
              <a:t>.</a:t>
            </a:r>
          </a:p>
          <a:p>
            <a:pPr marL="176259" indent="-201439">
              <a:lnSpc>
                <a:spcPts val="2079"/>
              </a:lnSpc>
              <a:spcAft>
                <a:spcPts val="1377"/>
              </a:spcAft>
              <a:buFont typeface="Arial"/>
              <a:buChar char="•"/>
              <a:defRPr lang="en-US"/>
            </a:pPr>
            <a:r>
              <a:rPr lang="en-US" sz="1600" spc="16" dirty="0" err="1">
                <a:latin typeface="Arial" charset="77"/>
                <a:ea typeface="Arial" charset="77"/>
                <a:cs typeface="Arial" charset="77"/>
              </a:rPr>
              <a:t>Duis</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autern</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vel</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eum</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iri</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ure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dolot</a:t>
            </a:r>
            <a:r>
              <a:rPr lang="en-US" sz="1600" spc="16" dirty="0">
                <a:latin typeface="Arial" charset="77"/>
                <a:ea typeface="Arial" charset="77"/>
                <a:cs typeface="Arial" charset="77"/>
              </a:rPr>
              <a:t> in </a:t>
            </a:r>
            <a:r>
              <a:rPr lang="en-US" sz="1600" spc="16" dirty="0" err="1">
                <a:latin typeface="Arial" charset="77"/>
                <a:ea typeface="Arial" charset="77"/>
                <a:cs typeface="Arial" charset="77"/>
              </a:rPr>
              <a:t>hendrerit</a:t>
            </a:r>
            <a:r>
              <a:rPr lang="en-US" sz="1600" spc="16" dirty="0">
                <a:latin typeface="Arial" charset="77"/>
                <a:ea typeface="Arial" charset="77"/>
                <a:cs typeface="Arial" charset="77"/>
              </a:rPr>
              <a:t> in.</a:t>
            </a:r>
          </a:p>
          <a:p>
            <a:pPr marL="176259" indent="-201439">
              <a:lnSpc>
                <a:spcPts val="2079"/>
              </a:lnSpc>
              <a:spcAft>
                <a:spcPts val="1377"/>
              </a:spcAft>
              <a:buFont typeface="Arial"/>
              <a:buChar char="•"/>
              <a:defRPr lang="en-US"/>
            </a:pPr>
            <a:r>
              <a:rPr lang="en-US" sz="1600" spc="16" dirty="0" err="1">
                <a:latin typeface="Arial" charset="77"/>
                <a:ea typeface="Arial" charset="77"/>
                <a:cs typeface="Arial" charset="77"/>
              </a:rPr>
              <a:t>Vulputate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velit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esse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molestie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consequat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vel</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illum</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eu</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feugiat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nulla</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facilisis</a:t>
            </a:r>
            <a:r>
              <a:rPr lang="en-US" sz="1600" spc="16" dirty="0">
                <a:latin typeface="Arial" charset="77"/>
                <a:ea typeface="Arial" charset="77"/>
                <a:cs typeface="Arial" charset="77"/>
              </a:rPr>
              <a:t> at </a:t>
            </a:r>
            <a:r>
              <a:rPr lang="en-US" sz="1600" spc="16" dirty="0" err="1">
                <a:latin typeface="Arial" charset="77"/>
                <a:ea typeface="Arial" charset="77"/>
                <a:cs typeface="Arial" charset="77"/>
              </a:rPr>
              <a:t>vero</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eros</a:t>
            </a:r>
            <a:r>
              <a:rPr lang="en-US" sz="1600" spc="16" dirty="0">
                <a:latin typeface="Arial" charset="77"/>
                <a:ea typeface="Arial" charset="77"/>
                <a:cs typeface="Arial" charset="77"/>
              </a:rPr>
              <a:t> et </a:t>
            </a:r>
            <a:r>
              <a:rPr lang="en-US" sz="1600" spc="16" dirty="0" err="1">
                <a:latin typeface="Arial" charset="77"/>
                <a:ea typeface="Arial" charset="77"/>
                <a:cs typeface="Arial" charset="77"/>
              </a:rPr>
              <a:t>accumsan</a:t>
            </a:r>
            <a:endParaRPr lang="en-US" sz="1600" spc="16" dirty="0">
              <a:latin typeface="Arial" charset="77"/>
              <a:ea typeface="Arial" charset="77"/>
              <a:cs typeface="Arial" charset="77"/>
            </a:endParaRPr>
          </a:p>
          <a:p>
            <a:pPr>
              <a:lnSpc>
                <a:spcPts val="2320"/>
              </a:lnSpc>
              <a:spcAft>
                <a:spcPts val="1377"/>
              </a:spcAft>
              <a:defRPr lang="en-US"/>
            </a:pPr>
            <a:r>
              <a:rPr sz="1800" b="1" spc="17" dirty="0" smtClean="0">
                <a:solidFill>
                  <a:srgbClr val="F48024"/>
                </a:solidFill>
                <a:latin typeface="Arial" charset="77"/>
                <a:ea typeface="Arial" charset="77"/>
                <a:cs typeface="Arial" charset="77"/>
              </a:rPr>
              <a:t>Vulputate </a:t>
            </a:r>
            <a:r>
              <a:rPr sz="1800" b="1" spc="17" dirty="0">
                <a:solidFill>
                  <a:srgbClr val="F48024"/>
                </a:solidFill>
                <a:latin typeface="Arial" charset="77"/>
                <a:ea typeface="Arial" charset="77"/>
                <a:cs typeface="Arial" charset="77"/>
              </a:rPr>
              <a:t>velit esse molestie</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a:p>
            <a:pPr>
              <a:lnSpc>
                <a:spcPts val="3200"/>
              </a:lnSpc>
              <a:spcBef>
                <a:spcPts val="1101"/>
              </a:spcBef>
              <a:spcAft>
                <a:spcPts val="1652"/>
              </a:spcAft>
              <a:defRPr lang="en-US"/>
            </a:pPr>
            <a:r>
              <a:rPr sz="3400" spc="-17" dirty="0" smtClean="0">
                <a:solidFill>
                  <a:srgbClr val="178CCB"/>
                </a:solidFill>
                <a:latin typeface="Garamond" charset="77"/>
                <a:ea typeface="Garamond" charset="77"/>
                <a:cs typeface="Garamond" charset="77"/>
              </a:rPr>
              <a:t>Ut </a:t>
            </a:r>
            <a:r>
              <a:rPr sz="3400" spc="-17" dirty="0">
                <a:solidFill>
                  <a:srgbClr val="178CCB"/>
                </a:solidFill>
                <a:latin typeface="Garamond" charset="77"/>
                <a:ea typeface="Garamond" charset="77"/>
                <a:cs typeface="Garamond" charset="77"/>
              </a:rPr>
              <a:t>wisi enim ad minim</a:t>
            </a: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a:lnSpc>
                <a:spcPts val="2079"/>
              </a:lnSpc>
              <a:spcAft>
                <a:spcPts val="1377"/>
              </a:spcAft>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eu feugiat nulla facilisis at vero eros et accumsan</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7" name="TextBox 10"/>
          <p:cNvSpPr txBox="1"/>
          <p:nvPr/>
        </p:nvSpPr>
        <p:spPr>
          <a:xfrm>
            <a:off x="14447520" y="3017520"/>
            <a:ext cx="5440680" cy="3540917"/>
          </a:xfrm>
          <a:prstGeom prst="rect">
            <a:avLst/>
          </a:prstGeom>
          <a:noFill/>
          <a:ln>
            <a:noFill/>
          </a:ln>
        </p:spPr>
        <p:txBody>
          <a:bodyPr wrap="square" lIns="0" tIns="0" rIns="0" bIns="0"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Blandit praesent</a:t>
            </a: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Nostrud exerci tation allarncorper</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a:t>
            </a:r>
          </a:p>
        </p:txBody>
      </p:sp>
      <p:sp>
        <p:nvSpPr>
          <p:cNvPr id="8" name="TextBox 11"/>
          <p:cNvSpPr txBox="1"/>
          <p:nvPr/>
        </p:nvSpPr>
        <p:spPr>
          <a:xfrm>
            <a:off x="17593495" y="7070088"/>
            <a:ext cx="2052449" cy="1971925"/>
          </a:xfrm>
          <a:prstGeom prst="rect">
            <a:avLst/>
          </a:prstGeom>
          <a:noFill/>
          <a:ln>
            <a:noFill/>
          </a:ln>
        </p:spPr>
        <p:txBody>
          <a:bodyPr wrap="square" lIns="0" tIns="0" rIns="0" bIns="0" anchor="t"/>
          <a:lstStyle/>
          <a:p>
            <a:pPr>
              <a:lnSpc>
                <a:spcPts val="1663"/>
              </a:lnSpc>
              <a:spcAft>
                <a:spcPts val="275"/>
              </a:spcAft>
              <a:defRPr lang="en-US"/>
            </a:pPr>
            <a:r>
              <a:rPr sz="1300" b="1" spc="12" dirty="0">
                <a:solidFill>
                  <a:srgbClr val="716FB2"/>
                </a:solidFill>
                <a:latin typeface="Arial" charset="77"/>
                <a:ea typeface="Arial" charset="77"/>
                <a:cs typeface="Arial" charset="77"/>
              </a:rPr>
              <a:t>Duis autern vel eum iri</a:t>
            </a:r>
            <a:endParaRPr sz="1300" b="1" spc="12" dirty="0">
              <a:latin typeface="Arial" charset="77"/>
              <a:ea typeface="Arial" charset="77"/>
              <a:cs typeface="Arial" charset="77"/>
            </a:endParaRP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 odio</a:t>
            </a:r>
          </a:p>
        </p:txBody>
      </p:sp>
      <p:sp>
        <p:nvSpPr>
          <p:cNvPr id="9" name="TextBox 12"/>
          <p:cNvSpPr txBox="1"/>
          <p:nvPr/>
        </p:nvSpPr>
        <p:spPr>
          <a:xfrm>
            <a:off x="17593493" y="10030730"/>
            <a:ext cx="2052451" cy="1971925"/>
          </a:xfrm>
          <a:prstGeom prst="rect">
            <a:avLst/>
          </a:prstGeom>
          <a:noFill/>
          <a:ln>
            <a:noFill/>
          </a:ln>
        </p:spPr>
        <p:txBody>
          <a:bodyPr wrap="square" lIns="0" tIns="0" rIns="0" bIns="0" anchor="t"/>
          <a:lstStyle/>
          <a:p>
            <a:pPr>
              <a:lnSpc>
                <a:spcPts val="1663"/>
              </a:lnSpc>
              <a:spcAft>
                <a:spcPts val="275"/>
              </a:spcAft>
              <a:defRPr lang="en-US"/>
            </a:pPr>
            <a:r>
              <a:rPr sz="1300" b="1" spc="12" dirty="0">
                <a:solidFill>
                  <a:srgbClr val="716FB2"/>
                </a:solidFill>
                <a:latin typeface="Arial" charset="77"/>
                <a:ea typeface="Arial" charset="77"/>
                <a:cs typeface="Arial" charset="77"/>
              </a:rPr>
              <a:t>Duis autern vel eum iri</a:t>
            </a:r>
            <a:endParaRPr sz="1300" b="1" spc="12" dirty="0">
              <a:latin typeface="Arial" charset="77"/>
              <a:ea typeface="Arial" charset="77"/>
              <a:cs typeface="Arial" charset="77"/>
            </a:endParaRP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 odio</a:t>
            </a:r>
          </a:p>
        </p:txBody>
      </p:sp>
      <p:sp>
        <p:nvSpPr>
          <p:cNvPr id="11" name="Rectangle 105"/>
          <p:cNvSpPr>
            <a:spLocks noChangeArrowheads="1"/>
          </p:cNvSpPr>
          <p:nvPr/>
        </p:nvSpPr>
        <p:spPr bwMode="auto">
          <a:xfrm>
            <a:off x="0" y="-102406"/>
            <a:ext cx="27432000" cy="2080260"/>
          </a:xfrm>
          <a:prstGeom prst="rect">
            <a:avLst/>
          </a:prstGeom>
          <a:solidFill>
            <a:srgbClr val="18A3AC"/>
          </a:solidFill>
          <a:ln>
            <a:noFill/>
          </a:ln>
        </p:spPr>
        <p:txBody>
          <a:bodyPr wrap="none" lIns="83933" tIns="41966" rIns="83933" bIns="41966" anchor="ctr"/>
          <a:lstStyle/>
          <a:p>
            <a:endParaRPr lang="en-US"/>
          </a:p>
        </p:txBody>
      </p:sp>
      <p:sp>
        <p:nvSpPr>
          <p:cNvPr id="13" name="TextBox 6"/>
          <p:cNvSpPr txBox="1"/>
          <p:nvPr/>
        </p:nvSpPr>
        <p:spPr>
          <a:xfrm>
            <a:off x="2743200" y="130451"/>
            <a:ext cx="21945600" cy="1984898"/>
          </a:xfrm>
          <a:prstGeom prst="rect">
            <a:avLst/>
          </a:prstGeom>
          <a:noFill/>
          <a:ln>
            <a:noFill/>
          </a:ln>
        </p:spPr>
        <p:txBody>
          <a:bodyPr wrap="square" lIns="0" tIns="0" rIns="0" bIns="0" anchor="t"/>
          <a:lstStyle/>
          <a:p>
            <a:pPr algn="ctr">
              <a:lnSpc>
                <a:spcPts val="5974"/>
              </a:lnSpc>
              <a:spcAft>
                <a:spcPts val="880"/>
              </a:spcAft>
              <a:defRPr lang="en-US"/>
            </a:pPr>
            <a:r>
              <a:rPr sz="6000" spc="-59" dirty="0">
                <a:solidFill>
                  <a:srgbClr val="FFFFFF"/>
                </a:solidFill>
                <a:latin typeface="Garamond" charset="77"/>
                <a:ea typeface="Garamond" charset="77"/>
                <a:cs typeface="Garamond" charset="77"/>
              </a:rPr>
              <a:t>Lorem ipsum dolor sit amet consectetuer adipiscing elit</a:t>
            </a:r>
          </a:p>
          <a:p>
            <a:pPr algn="ctr">
              <a:lnSpc>
                <a:spcPts val="2400"/>
              </a:lnSpc>
              <a:defRPr lang="en-US"/>
            </a:pPr>
            <a:r>
              <a:rPr sz="2200" dirty="0">
                <a:solidFill>
                  <a:srgbClr val="FFFFFF"/>
                </a:solidFill>
                <a:latin typeface="Arial" charset="77"/>
                <a:ea typeface="Arial" charset="77"/>
                <a:cs typeface="Arial" charset="77"/>
              </a:rPr>
              <a:t>Duis autern vel eum iri ure dolot in hendrerit in vulputate velit esse </a:t>
            </a:r>
            <a:endParaRPr lang="en-US" sz="2200" dirty="0">
              <a:solidFill>
                <a:srgbClr val="FFFFFF"/>
              </a:solidFill>
              <a:latin typeface="Arial" charset="77"/>
              <a:ea typeface="Arial" charset="77"/>
              <a:cs typeface="Arial" charset="77"/>
            </a:endParaRPr>
          </a:p>
          <a:p>
            <a:pPr algn="ctr">
              <a:lnSpc>
                <a:spcPts val="2400"/>
              </a:lnSpc>
              <a:defRPr lang="en-US"/>
            </a:pPr>
            <a:r>
              <a:rPr sz="2200" dirty="0">
                <a:solidFill>
                  <a:srgbClr val="FFFFFF"/>
                </a:solidFill>
                <a:latin typeface="Arial" charset="77"/>
                <a:ea typeface="Arial" charset="77"/>
                <a:cs typeface="Arial" charset="77"/>
              </a:rPr>
              <a:t>Molestie consequat, vel illum dolore eu feugiat nulla facilisis at vero eros et accumsan et iusto odio dignissim</a:t>
            </a:r>
          </a:p>
        </p:txBody>
      </p:sp>
      <p:pic>
        <p:nvPicPr>
          <p:cNvPr id="15" name="Picture 14"/>
          <p:cNvPicPr>
            <a:picLocks noChangeAspect="1"/>
          </p:cNvPicPr>
          <p:nvPr/>
        </p:nvPicPr>
        <p:blipFill>
          <a:blip r:embed="rId2"/>
          <a:stretch>
            <a:fillRect/>
          </a:stretch>
        </p:blipFill>
        <p:spPr>
          <a:xfrm>
            <a:off x="14447520" y="6558437"/>
            <a:ext cx="2590800" cy="2590800"/>
          </a:xfrm>
          <a:prstGeom prst="rect">
            <a:avLst/>
          </a:prstGeom>
        </p:spPr>
      </p:pic>
      <p:pic>
        <p:nvPicPr>
          <p:cNvPr id="16" name="Picture 15"/>
          <p:cNvPicPr>
            <a:picLocks noChangeAspect="1"/>
          </p:cNvPicPr>
          <p:nvPr/>
        </p:nvPicPr>
        <p:blipFill>
          <a:blip r:embed="rId3"/>
          <a:stretch>
            <a:fillRect/>
          </a:stretch>
        </p:blipFill>
        <p:spPr>
          <a:xfrm>
            <a:off x="14469293" y="9525000"/>
            <a:ext cx="2590800" cy="2590800"/>
          </a:xfrm>
          <a:prstGeom prst="rect">
            <a:avLst/>
          </a:prstGeom>
        </p:spPr>
      </p:pic>
      <p:pic>
        <p:nvPicPr>
          <p:cNvPr id="17" name="Picture 16"/>
          <p:cNvPicPr>
            <a:picLocks noChangeAspect="1"/>
          </p:cNvPicPr>
          <p:nvPr/>
        </p:nvPicPr>
        <p:blipFill>
          <a:blip r:embed="rId4"/>
          <a:stretch>
            <a:fillRect/>
          </a:stretch>
        </p:blipFill>
        <p:spPr>
          <a:xfrm>
            <a:off x="14447520" y="13378537"/>
            <a:ext cx="5041900" cy="2032000"/>
          </a:xfrm>
          <a:prstGeom prst="rect">
            <a:avLst/>
          </a:prstGeom>
        </p:spPr>
      </p:pic>
      <p:sp>
        <p:nvSpPr>
          <p:cNvPr id="10" name="TextBox 13"/>
          <p:cNvSpPr txBox="1"/>
          <p:nvPr/>
        </p:nvSpPr>
        <p:spPr>
          <a:xfrm>
            <a:off x="14811334" y="12464651"/>
            <a:ext cx="4678086" cy="1048150"/>
          </a:xfrm>
          <a:prstGeom prst="rect">
            <a:avLst/>
          </a:prstGeom>
          <a:noFill/>
          <a:ln>
            <a:noFill/>
          </a:ln>
        </p:spPr>
        <p:txBody>
          <a:bodyPr wrap="square" lIns="0" tIns="0" rIns="0" bIns="0" anchor="t"/>
          <a:lstStyle/>
          <a:p>
            <a:pPr>
              <a:lnSpc>
                <a:spcPts val="1663"/>
              </a:lnSpc>
              <a:spcAft>
                <a:spcPts val="275"/>
              </a:spcAft>
              <a:defRPr lang="en-US"/>
            </a:pPr>
            <a:r>
              <a:rPr sz="1300" b="1" spc="12" dirty="0">
                <a:solidFill>
                  <a:srgbClr val="716FB2"/>
                </a:solidFill>
                <a:latin typeface="Arial" charset="77"/>
                <a:ea typeface="Arial" charset="77"/>
                <a:cs typeface="Arial" charset="77"/>
              </a:rPr>
              <a:t>Duis autern vel eum iri</a:t>
            </a:r>
            <a:endParaRPr sz="1300" b="1" spc="12" dirty="0">
              <a:latin typeface="Arial" charset="77"/>
              <a:ea typeface="Arial" charset="77"/>
              <a:cs typeface="Arial" charset="77"/>
            </a:endParaRP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 odio</a:t>
            </a:r>
          </a:p>
        </p:txBody>
      </p:sp>
      <p:cxnSp>
        <p:nvCxnSpPr>
          <p:cNvPr id="18" name="Straight Connector 17"/>
          <p:cNvCxnSpPr/>
          <p:nvPr/>
        </p:nvCxnSpPr>
        <p:spPr>
          <a:xfrm>
            <a:off x="7242048" y="2862072"/>
            <a:ext cx="0" cy="12746736"/>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3844016" y="2862072"/>
            <a:ext cx="0" cy="12746736"/>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0445984" y="2862072"/>
            <a:ext cx="0" cy="12746736"/>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sp>
        <p:nvSpPr>
          <p:cNvPr id="22" name="TextBox 12"/>
          <p:cNvSpPr txBox="1"/>
          <p:nvPr/>
        </p:nvSpPr>
        <p:spPr>
          <a:xfrm>
            <a:off x="20445984" y="15773400"/>
            <a:ext cx="4785941" cy="1662240"/>
          </a:xfrm>
          <a:prstGeom prst="rect">
            <a:avLst/>
          </a:prstGeom>
          <a:noFill/>
          <a:ln>
            <a:noFill/>
          </a:ln>
        </p:spPr>
        <p:txBody>
          <a:bodyPr wrap="square" lIns="0" tIns="0" rIns="0" bIns="0" anchor="t"/>
          <a:lstStyle/>
          <a:p>
            <a:pPr>
              <a:lnSpc>
                <a:spcPts val="1663"/>
              </a:lnSpc>
              <a:spcAft>
                <a:spcPts val="275"/>
              </a:spcAft>
              <a:defRPr lang="en-US"/>
            </a:pPr>
            <a:endParaRPr lang="en-US" sz="1300" b="1" spc="12" dirty="0" smtClean="0">
              <a:solidFill>
                <a:srgbClr val="716FB2"/>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r>
              <a:rPr lang="en-US" sz="3000" b="1" spc="12" dirty="0" smtClean="0">
                <a:solidFill>
                  <a:srgbClr val="BA0000"/>
                </a:solidFill>
                <a:latin typeface="Arial" charset="77"/>
                <a:ea typeface="Arial" charset="77"/>
                <a:cs typeface="Arial" charset="77"/>
              </a:rPr>
              <a:t>Need to output at 200%</a:t>
            </a:r>
            <a:endParaRPr sz="3000" spc="12" dirty="0">
              <a:solidFill>
                <a:srgbClr val="BA0000"/>
              </a:solidFill>
              <a:latin typeface="Arial" charset="77"/>
              <a:ea typeface="Arial" charset="77"/>
              <a:cs typeface="Arial" charset="77"/>
            </a:endParaRPr>
          </a:p>
        </p:txBody>
      </p:sp>
      <p:pic>
        <p:nvPicPr>
          <p:cNvPr id="2" name="Picture 1" descr="UCSF_CTSI_navy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9153" y="14780802"/>
            <a:ext cx="6342921" cy="1296842"/>
          </a:xfrm>
          <a:prstGeom prst="rect">
            <a:avLst/>
          </a:prstGeom>
        </p:spPr>
      </p:pic>
      <p:sp>
        <p:nvSpPr>
          <p:cNvPr id="21" name="TextBox 10"/>
          <p:cNvSpPr txBox="1"/>
          <p:nvPr/>
        </p:nvSpPr>
        <p:spPr>
          <a:xfrm>
            <a:off x="21054354" y="11151383"/>
            <a:ext cx="5578994" cy="3629420"/>
          </a:xfrm>
          <a:prstGeom prst="rect">
            <a:avLst/>
          </a:prstGeom>
          <a:noFill/>
          <a:ln>
            <a:noFill/>
          </a:ln>
        </p:spPr>
        <p:txBody>
          <a:bodyPr wrap="square" lIns="0" tIns="0" rIns="0" bIns="0" anchor="t"/>
          <a:lstStyle/>
          <a:p>
            <a:pPr>
              <a:lnSpc>
                <a:spcPts val="3486"/>
              </a:lnSpc>
              <a:spcAft>
                <a:spcPts val="1800"/>
              </a:spcAft>
              <a:defRPr lang="en-US"/>
            </a:pPr>
            <a:r>
              <a:rPr sz="3400" spc="-17" dirty="0">
                <a:solidFill>
                  <a:srgbClr val="178CCB"/>
                </a:solidFill>
                <a:latin typeface="Garamond" charset="77"/>
                <a:ea typeface="Garamond" charset="77"/>
                <a:cs typeface="Garamond" charset="77"/>
              </a:rPr>
              <a:t>Acknowledgments</a:t>
            </a:r>
            <a:endParaRPr sz="3400" spc="-17" dirty="0">
              <a:solidFill>
                <a:srgbClr val="178CCB"/>
              </a:solidFill>
              <a:latin typeface="Garamond" charset="77"/>
              <a:ea typeface="Garamond" charset="77"/>
              <a:cs typeface="Garamond" charset="77"/>
            </a:endParaRPr>
          </a:p>
          <a:p>
            <a:r>
              <a:rPr lang="en-US" altLang="en-US" sz="1600" spc="17" dirty="0">
                <a:solidFill>
                  <a:srgbClr val="FF0000"/>
                </a:solidFill>
                <a:latin typeface="Arial" panose="020B0604020202020204" pitchFamily="34" charset="0"/>
                <a:ea typeface="Arial" charset="77"/>
                <a:cs typeface="Arial" panose="020B0604020202020204" pitchFamily="34" charset="0"/>
              </a:rPr>
              <a:t>See</a:t>
            </a:r>
            <a:r>
              <a:rPr lang="en-US" altLang="en-US" sz="1600" spc="17" dirty="0">
                <a:latin typeface="Arial" panose="020B0604020202020204" pitchFamily="34" charset="0"/>
                <a:ea typeface="Arial" charset="77"/>
                <a:cs typeface="Arial" panose="020B0604020202020204" pitchFamily="34" charset="0"/>
              </a:rPr>
              <a:t> </a:t>
            </a:r>
            <a:r>
              <a:rPr lang="en-US" altLang="en-US" sz="1600" spc="17" dirty="0">
                <a:latin typeface="Arial" panose="020B0604020202020204" pitchFamily="34" charset="0"/>
                <a:ea typeface="Arial" charset="77"/>
                <a:cs typeface="Arial" panose="020B0604020202020204" pitchFamily="34" charset="0"/>
                <a:hlinkClick r:id="rId6"/>
              </a:rPr>
              <a:t>Cite CTSI</a:t>
            </a:r>
            <a:r>
              <a:rPr lang="en-US" altLang="en-US" sz="1600" spc="17" dirty="0">
                <a:latin typeface="Arial" panose="020B0604020202020204" pitchFamily="34" charset="0"/>
                <a:ea typeface="Arial" charset="77"/>
                <a:cs typeface="Arial" panose="020B0604020202020204" pitchFamily="34" charset="0"/>
              </a:rPr>
              <a:t> </a:t>
            </a:r>
            <a:r>
              <a:rPr lang="en-US" altLang="en-US" sz="1600" spc="17" dirty="0">
                <a:solidFill>
                  <a:srgbClr val="FF0000"/>
                </a:solidFill>
                <a:latin typeface="Arial" panose="020B0604020202020204" pitchFamily="34" charset="0"/>
                <a:ea typeface="Arial" charset="77"/>
                <a:cs typeface="Arial" panose="020B0604020202020204" pitchFamily="34" charset="0"/>
              </a:rPr>
              <a:t>for the  </a:t>
            </a:r>
            <a:r>
              <a:rPr lang="en-US" altLang="en-US" sz="1600" spc="17" dirty="0" smtClean="0">
                <a:solidFill>
                  <a:srgbClr val="FF0000"/>
                </a:solidFill>
                <a:latin typeface="Arial" panose="020B0604020202020204" pitchFamily="34" charset="0"/>
                <a:ea typeface="Arial" charset="77"/>
                <a:cs typeface="Arial" panose="020B0604020202020204" pitchFamily="34" charset="0"/>
              </a:rPr>
              <a:t>grant number for your group &amp; period of support.</a:t>
            </a:r>
            <a:endParaRPr lang="en-US" altLang="en-US" sz="1600" spc="17" dirty="0">
              <a:solidFill>
                <a:srgbClr val="FF0000"/>
              </a:solidFill>
              <a:latin typeface="Arial" panose="020B0604020202020204" pitchFamily="34" charset="0"/>
              <a:ea typeface="Arial" charset="77"/>
              <a:cs typeface="Arial" panose="020B0604020202020204" pitchFamily="34" charset="0"/>
            </a:endParaRPr>
          </a:p>
          <a:p>
            <a:endParaRPr lang="en-US" altLang="en-US" sz="1600" spc="17" dirty="0">
              <a:latin typeface="Arial" panose="020B0604020202020204" pitchFamily="34" charset="0"/>
              <a:ea typeface="Arial" charset="77"/>
              <a:cs typeface="Arial" panose="020B0604020202020204" pitchFamily="34" charset="0"/>
            </a:endParaRPr>
          </a:p>
          <a:p>
            <a:r>
              <a:rPr lang="en-US" sz="1600" spc="17" dirty="0">
                <a:latin typeface="Arial" panose="020B0604020202020204" pitchFamily="34" charset="0"/>
                <a:ea typeface="Arial" charset="77"/>
                <a:cs typeface="Arial" panose="020B0604020202020204" pitchFamily="34" charset="0"/>
              </a:rPr>
              <a:t>This </a:t>
            </a:r>
            <a:r>
              <a:rPr lang="en-US" sz="1600" spc="17" dirty="0">
                <a:latin typeface="Arial" panose="020B0604020202020204" pitchFamily="34" charset="0"/>
                <a:ea typeface="Arial" charset="77"/>
                <a:cs typeface="Arial" panose="020B0604020202020204" pitchFamily="34" charset="0"/>
              </a:rPr>
              <a:t>project </a:t>
            </a:r>
            <a:r>
              <a:rPr lang="en-US" sz="1600" spc="17" dirty="0">
                <a:latin typeface="Arial" panose="020B0604020202020204" pitchFamily="34" charset="0"/>
                <a:ea typeface="Arial" charset="77"/>
                <a:cs typeface="Arial" panose="020B0604020202020204" pitchFamily="34" charset="0"/>
              </a:rPr>
              <a:t>was supported by the National Center for Advancing Translational Sciences, National Institutes of Health, through UCSF-CTSI Grant Number </a:t>
            </a:r>
            <a:r>
              <a:rPr lang="en-US" sz="1600" spc="17" dirty="0">
                <a:solidFill>
                  <a:srgbClr val="FF0000"/>
                </a:solidFill>
                <a:latin typeface="Arial" panose="020B0604020202020204" pitchFamily="34" charset="0"/>
                <a:ea typeface="Arial" charset="77"/>
                <a:cs typeface="Arial" panose="020B0604020202020204" pitchFamily="34" charset="0"/>
              </a:rPr>
              <a:t>UL1 </a:t>
            </a:r>
            <a:r>
              <a:rPr lang="en-US" sz="1600" dirty="0">
                <a:solidFill>
                  <a:srgbClr val="FF0000"/>
                </a:solidFill>
                <a:latin typeface="Arial" panose="020B0604020202020204" pitchFamily="34" charset="0"/>
                <a:cs typeface="Arial" panose="020B0604020202020204" pitchFamily="34" charset="0"/>
              </a:rPr>
              <a:t>TR991872</a:t>
            </a:r>
            <a:r>
              <a:rPr lang="en-US" sz="1600" spc="17" dirty="0" smtClean="0">
                <a:latin typeface="Arial" panose="020B0604020202020204" pitchFamily="34" charset="0"/>
                <a:ea typeface="Arial" charset="77"/>
                <a:cs typeface="Arial" panose="020B0604020202020204" pitchFamily="34" charset="0"/>
              </a:rPr>
              <a:t>. </a:t>
            </a:r>
            <a:r>
              <a:rPr lang="en-US" sz="1600" spc="17" dirty="0">
                <a:latin typeface="Arial" panose="020B0604020202020204" pitchFamily="34" charset="0"/>
                <a:ea typeface="Arial" charset="77"/>
                <a:cs typeface="Arial" panose="020B0604020202020204" pitchFamily="34" charset="0"/>
              </a:rPr>
              <a:t>Its contents are solely the responsibility of the authors and do not necessarily represent the official views of the </a:t>
            </a:r>
            <a:r>
              <a:rPr lang="en-US" sz="1600" spc="17" dirty="0" smtClean="0">
                <a:latin typeface="Arial" panose="020B0604020202020204" pitchFamily="34" charset="0"/>
                <a:ea typeface="Arial" charset="77"/>
                <a:cs typeface="Arial" panose="020B0604020202020204" pitchFamily="34" charset="0"/>
              </a:rPr>
              <a:t>NIH.</a:t>
            </a:r>
            <a:endParaRPr lang="en-US" altLang="en-US" sz="1600" spc="17" dirty="0">
              <a:latin typeface="Arial" panose="020B0604020202020204" pitchFamily="34" charset="0"/>
              <a:ea typeface="Arial" charset="77"/>
              <a:cs typeface="Arial" panose="020B0604020202020204" pitchFamily="34" charset="0"/>
            </a:endParaRPr>
          </a:p>
          <a:p>
            <a:endParaRPr lang="en-US" altLang="en-US" sz="1600" spc="17" dirty="0">
              <a:latin typeface="Arial" panose="020B0604020202020204" pitchFamily="34" charset="0"/>
              <a:ea typeface="Arial" charset="77"/>
              <a:cs typeface="Arial" panose="020B0604020202020204" pitchFamily="34" charset="0"/>
            </a:endParaRPr>
          </a:p>
          <a:p>
            <a:r>
              <a:rPr lang="en-US" altLang="en-US" sz="1600" spc="17" dirty="0">
                <a:latin typeface="Arial" panose="020B0604020202020204" pitchFamily="34" charset="0"/>
                <a:ea typeface="Arial" charset="77"/>
                <a:cs typeface="Arial" panose="020B0604020202020204" pitchFamily="34" charset="0"/>
              </a:rPr>
              <a:t>We thank all of the patients, caregivers and volunteers for their participation in our research.</a:t>
            </a:r>
          </a:p>
        </p:txBody>
      </p:sp>
    </p:spTree>
    <p:extLst>
      <p:ext uri="{BB962C8B-B14F-4D97-AF65-F5344CB8AC3E}">
        <p14:creationId xmlns:p14="http://schemas.microsoft.com/office/powerpoint/2010/main" val="1896800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1056</Words>
  <Application>Microsoft Office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LekasMiller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Piontkowski, Cynthia</cp:lastModifiedBy>
  <cp:revision>11</cp:revision>
  <dcterms:created xsi:type="dcterms:W3CDTF">2015-11-13T23:10:03Z</dcterms:created>
  <dcterms:modified xsi:type="dcterms:W3CDTF">2016-07-28T19:42:42Z</dcterms:modified>
</cp:coreProperties>
</file>